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6" r:id="rId2"/>
    <p:sldId id="256" r:id="rId3"/>
    <p:sldId id="259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304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306" r:id="rId40"/>
    <p:sldId id="307" r:id="rId41"/>
    <p:sldId id="308" r:id="rId42"/>
    <p:sldId id="309" r:id="rId43"/>
    <p:sldId id="292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889" autoAdjust="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4EEB9-1100-47DC-B26F-CC8D6CFADF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FFADAE-747E-4750-B458-F3CDE3245D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4EEB9-1100-47DC-B26F-CC8D6CFADF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FFADAE-747E-4750-B458-F3CDE3245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4EEB9-1100-47DC-B26F-CC8D6CFADF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FFADAE-747E-4750-B458-F3CDE3245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4EEB9-1100-47DC-B26F-CC8D6CFADF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FFADAE-747E-4750-B458-F3CDE3245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4EEB9-1100-47DC-B26F-CC8D6CFADF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FFADAE-747E-4750-B458-F3CDE3245D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4EEB9-1100-47DC-B26F-CC8D6CFADF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FFADAE-747E-4750-B458-F3CDE3245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4EEB9-1100-47DC-B26F-CC8D6CFADF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FFADAE-747E-4750-B458-F3CDE3245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4EEB9-1100-47DC-B26F-CC8D6CFADF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FFADAE-747E-4750-B458-F3CDE3245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4EEB9-1100-47DC-B26F-CC8D6CFADF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FFADAE-747E-4750-B458-F3CDE3245D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4EEB9-1100-47DC-B26F-CC8D6CFADF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FFADAE-747E-4750-B458-F3CDE3245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4EEB9-1100-47DC-B26F-CC8D6CFADF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FFADAE-747E-4750-B458-F3CDE3245D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294EEB9-1100-47DC-B26F-CC8D6CFADF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1FFADAE-747E-4750-B458-F3CDE3245D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nivers" pitchFamily="34" charset="0"/>
              </a:rPr>
              <a:t>The early days…John Snow and the Broad Street Pump</a:t>
            </a:r>
            <a:endParaRPr lang="en-US" sz="4000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Univers" pitchFamily="34" charset="0"/>
            </a:endParaRPr>
          </a:p>
        </p:txBody>
      </p:sp>
      <p:graphicFrame>
        <p:nvGraphicFramePr>
          <p:cNvPr id="73732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685800" y="3028950"/>
          <a:ext cx="3810000" cy="2017713"/>
        </p:xfrm>
        <a:graphic>
          <a:graphicData uri="http://schemas.openxmlformats.org/presentationml/2006/ole">
            <p:oleObj spid="_x0000_s2050" name="Chart" r:id="rId3" imgW="7772408" imgH="4114867" progId="MSGraph.Chart.8">
              <p:embed followColorScheme="full"/>
            </p:oleObj>
          </a:graphicData>
        </a:graphic>
      </p:graphicFrame>
      <p:pic>
        <p:nvPicPr>
          <p:cNvPr id="73733" name="Picture 5" descr="broadstreetpump_night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2828925" y="2105025"/>
            <a:ext cx="3257550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819400"/>
            <a:ext cx="6278880" cy="1828800"/>
          </a:xfrm>
        </p:spPr>
        <p:txBody>
          <a:bodyPr/>
          <a:lstStyle/>
          <a:p>
            <a:r>
              <a:rPr lang="en-US" dirty="0" smtClean="0"/>
              <a:t>Is a ratio which indicates relation in magnitude of a part of the whole.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Types and sources of data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i="1" u="sng" dirty="0" smtClean="0"/>
              <a:t>“Primary data</a:t>
            </a:r>
            <a:r>
              <a:rPr lang="en-US" b="1" i="1" dirty="0" smtClean="0"/>
              <a:t>”- </a:t>
            </a:r>
            <a:r>
              <a:rPr lang="en-US" dirty="0" smtClean="0"/>
              <a:t>data collected by an investigator in the field, through cross section or longitudinal survey.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i="1" u="sng" dirty="0" smtClean="0"/>
              <a:t>“Secondary data”- </a:t>
            </a:r>
            <a:r>
              <a:rPr lang="en-US" dirty="0" smtClean="0"/>
              <a:t>data obtained from published or unpublished sources </a:t>
            </a:r>
            <a:r>
              <a:rPr lang="en-US" dirty="0" err="1" smtClean="0"/>
              <a:t>eg</a:t>
            </a:r>
            <a:r>
              <a:rPr lang="en-US" dirty="0" smtClean="0"/>
              <a:t>. Medical records , private practitioners &amp; survey reports namely National Family Health Survey, Reproductive &amp; Child Health Report, textbooks , journals, annual &amp; other reports published by various health agencies.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      Community Diagnosis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is defined as </a:t>
            </a:r>
            <a:r>
              <a:rPr lang="en-US" i="1" u="sng" dirty="0" smtClean="0"/>
              <a:t>“ process of appraising the health status of a community, including assembly of vital &amp; other health related statistics &amp; of information pertaining to determinants of health, such as prevalence of tobacco smoking &amp; examination of these determinants of health in the specified community”.</a:t>
            </a:r>
            <a:endParaRPr lang="en-US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dirty="0" smtClean="0"/>
              <a:t>                    The community diagnosis is based on collection &amp; interpretation of the relevant data such as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Age &amp; sex distribution of population by social groups.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Vital statistical rates such as birth rate &amp; death rates.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incidence &amp; prevalence of the imp. Diseases of the area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  Clinical </a:t>
            </a:r>
            <a:r>
              <a:rPr lang="en-US" b="1" i="1" dirty="0" err="1" smtClean="0">
                <a:solidFill>
                  <a:schemeClr val="accent2">
                    <a:lumMod val="50000"/>
                  </a:schemeClr>
                </a:solidFill>
              </a:rPr>
              <a:t>vs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 Community Diagnosis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61803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749675"/>
                <a:gridCol w="3749675"/>
              </a:tblGrid>
              <a:tr h="4618038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i="0" u="none" dirty="0" smtClean="0"/>
                        <a:t>            </a:t>
                      </a:r>
                      <a:r>
                        <a:rPr lang="en-US" i="0" u="sng" dirty="0" smtClean="0"/>
                        <a:t>  CLINICAL DIAGNOSIS     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endParaRPr lang="en-US" i="0" u="sng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000" b="0" i="0" u="none" dirty="0" smtClean="0"/>
                        <a:t>Individual</a:t>
                      </a:r>
                      <a:r>
                        <a:rPr lang="en-US" sz="2000" b="0" i="0" u="none" baseline="0" dirty="0" smtClean="0"/>
                        <a:t> is the unit.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2000" b="0" i="0" u="none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2000" b="0" i="0" u="none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000" b="0" i="0" u="none" baseline="0" dirty="0" smtClean="0"/>
                        <a:t>Made on the basis of clinical history, signs &amp; symptoms &amp; lab. Investigations.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2000" b="0" i="0" u="none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2000" b="0" i="0" u="none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000" b="0" i="0" u="none" baseline="0" dirty="0" smtClean="0"/>
                        <a:t>It is made in terms of anatomical, physiological &amp; pathological condition of pt.</a:t>
                      </a:r>
                      <a:endParaRPr lang="en-US" sz="2000" b="0" i="0" u="none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          </a:t>
                      </a:r>
                      <a:r>
                        <a:rPr lang="en-US" u="sng" dirty="0" smtClean="0"/>
                        <a:t> COMMUNITY DIAGNOSIS  </a:t>
                      </a:r>
                    </a:p>
                    <a:p>
                      <a:endParaRPr lang="en-US" u="sng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000" b="0" u="none" dirty="0" smtClean="0"/>
                        <a:t>Study</a:t>
                      </a:r>
                      <a:r>
                        <a:rPr lang="en-US" sz="2000" b="0" u="none" baseline="0" dirty="0" smtClean="0"/>
                        <a:t> populations or subgroups of the population is the unit.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2000" b="0" u="none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2000" b="0" u="none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000" b="0" u="none" baseline="0" dirty="0" smtClean="0"/>
                        <a:t>Made by collection, compilation &amp; interpretation of data gathered from community.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2000" b="0" u="none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2000" b="0" u="none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000" b="0" u="none" baseline="0" dirty="0" smtClean="0"/>
                        <a:t>Made in terms of rate or ratio , etc.</a:t>
                      </a:r>
                      <a:endParaRPr lang="en-US" sz="2000" b="0" u="none" dirty="0" smtClean="0"/>
                    </a:p>
                  </a:txBody>
                  <a:tcPr marL="83326" marR="833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305800" cy="1143000"/>
          </a:xfrm>
        </p:spPr>
        <p:txBody>
          <a:bodyPr>
            <a:normAutofit/>
          </a:bodyPr>
          <a:lstStyle/>
          <a:p>
            <a:r>
              <a:rPr lang="en-US" sz="5400" b="1" i="1" dirty="0" smtClean="0">
                <a:solidFill>
                  <a:schemeClr val="accent2">
                    <a:lumMod val="50000"/>
                  </a:schemeClr>
                </a:solidFill>
              </a:rPr>
              <a:t>           DISEASE TRENDS</a:t>
            </a:r>
            <a:endParaRPr lang="en-US" sz="5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Secular or long term trend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It implies changes in occurrence of disease over a long period of time generally several years or decades.</a:t>
            </a:r>
          </a:p>
          <a:p>
            <a:endParaRPr lang="en-US" dirty="0" smtClean="0"/>
          </a:p>
          <a:p>
            <a:r>
              <a:rPr lang="en-US" dirty="0" smtClean="0"/>
              <a:t>A secular trend implies a consistent tendency to change in a particular direction or definite movement in one direction </a:t>
            </a:r>
            <a:r>
              <a:rPr lang="en-US" dirty="0" err="1" smtClean="0"/>
              <a:t>eg</a:t>
            </a:r>
            <a:r>
              <a:rPr lang="en-US" dirty="0" smtClean="0"/>
              <a:t> coronary heart </a:t>
            </a:r>
            <a:r>
              <a:rPr lang="en-US" dirty="0" err="1" smtClean="0"/>
              <a:t>ds</a:t>
            </a:r>
            <a:r>
              <a:rPr lang="en-US" dirty="0" smtClean="0"/>
              <a:t>. , lung cancer &amp; DM, which have shown a consistent upward trend.</a:t>
            </a:r>
          </a:p>
          <a:p>
            <a:endParaRPr lang="en-US" dirty="0" smtClean="0"/>
          </a:p>
          <a:p>
            <a:r>
              <a:rPr lang="en-US" dirty="0" smtClean="0"/>
              <a:t>And declining trend of T.B, typhoid, &amp; diphtheria during past 50 yrs.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               Cyclical trend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 Some diseases occur in cycles spread over short period of time which may be days, weeks, months or years.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Eg</a:t>
            </a:r>
            <a:r>
              <a:rPr lang="en-US" dirty="0" smtClean="0"/>
              <a:t>- measles in pre-vaccination era appeared in cycles with major peaks every 2-3 yrs.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Seasonal trend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Seasonal variation is well known characteristic of many communicable diseases </a:t>
            </a:r>
            <a:r>
              <a:rPr lang="en-US" dirty="0" err="1" smtClean="0"/>
              <a:t>eg</a:t>
            </a:r>
            <a:r>
              <a:rPr lang="en-US" dirty="0" smtClean="0"/>
              <a:t>- URI increased during winter, GIT infections in summer &amp; malaria during rainy season.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  INVESTIGATION OF AN EPIDEMIC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895600"/>
            <a:ext cx="7391400" cy="1371600"/>
          </a:xfrm>
        </p:spPr>
        <p:txBody>
          <a:bodyPr>
            <a:noAutofit/>
          </a:bodyPr>
          <a:lstStyle/>
          <a:p>
            <a:pPr algn="ctr"/>
            <a:r>
              <a:rPr lang="en-US" sz="4800" b="0" i="1" dirty="0" err="1" smtClean="0"/>
              <a:t>BaSiCs</a:t>
            </a:r>
            <a:r>
              <a:rPr lang="en-US" sz="4800" b="0" i="1" dirty="0" smtClean="0"/>
              <a:t> </a:t>
            </a:r>
            <a:br>
              <a:rPr lang="en-US" sz="4800" b="0" i="1" dirty="0" smtClean="0"/>
            </a:br>
            <a:r>
              <a:rPr lang="en-US" sz="4800" b="0" i="1" dirty="0" smtClean="0"/>
              <a:t>OF </a:t>
            </a:r>
            <a:r>
              <a:rPr lang="en-US" sz="4800" b="0" i="1" dirty="0" err="1" smtClean="0"/>
              <a:t>EpidEmioLoGy</a:t>
            </a:r>
            <a:endParaRPr lang="en-US" sz="4800" b="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105400"/>
            <a:ext cx="7854696" cy="1752600"/>
          </a:xfrm>
        </p:spPr>
        <p:txBody>
          <a:bodyPr>
            <a:normAutofit fontScale="92500"/>
          </a:bodyPr>
          <a:lstStyle/>
          <a:p>
            <a:pPr algn="l"/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-Dr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</a:rPr>
              <a:t>Preetam</a:t>
            </a:r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‘08 BATCH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91673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  Need for epidemic investigation   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The primary objective of an epidemic  investigation is to control the outbreak, limit its spread to other areas &amp; assess how preventive strategies can be further strengthened to reduce or eliminate the risk of such outbreaks in future.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  Diseases requiring investigations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Endemic diseases with the potential of causing focal or large outbreaks </a:t>
            </a:r>
            <a:r>
              <a:rPr lang="en-US" dirty="0" err="1" smtClean="0"/>
              <a:t>eg</a:t>
            </a:r>
            <a:r>
              <a:rPr lang="en-US" dirty="0" smtClean="0"/>
              <a:t>- malaria , cholera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diseases for which eradication or elimination goals have been set. A single case such disease should be treated as an outbreak </a:t>
            </a:r>
            <a:r>
              <a:rPr lang="en-US" dirty="0" err="1" smtClean="0"/>
              <a:t>eg</a:t>
            </a:r>
            <a:r>
              <a:rPr lang="en-US" dirty="0" smtClean="0"/>
              <a:t>- polio, guinea worm.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Rare but internationally important diseases with higher case fatality rates </a:t>
            </a:r>
            <a:r>
              <a:rPr lang="en-US" dirty="0" err="1" smtClean="0"/>
              <a:t>eg</a:t>
            </a:r>
            <a:r>
              <a:rPr lang="en-US" dirty="0" smtClean="0"/>
              <a:t>- yellow fever.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Definition of an Outbreak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An outbreak or epidemic is defined as the occurrence in a community of an illness clearly is excess of expected numbers.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Outbreak is usually limited to a small focal area, an epidemic covers larger geographic areas &amp; has more than one focal 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The number of cases which is exceeded to be called an outbreak, varies according to several factors. It depends on past historical patterns of the disease , case fatality, complication rates &amp; potential for spread to other areas</a:t>
            </a:r>
          </a:p>
          <a:p>
            <a:endParaRPr lang="en-US" dirty="0" smtClean="0"/>
          </a:p>
          <a:p>
            <a:r>
              <a:rPr lang="en-US" dirty="0" smtClean="0"/>
              <a:t>For some diseases even a single case (polio, guinea worm) constitutes an outbreak.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  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Warning signals for outbreak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Clustering of cases of deaths in time and / or space.</a:t>
            </a:r>
          </a:p>
          <a:p>
            <a:r>
              <a:rPr lang="en-US" dirty="0" smtClean="0"/>
              <a:t>Unusual increase in </a:t>
            </a:r>
            <a:r>
              <a:rPr lang="en-US" dirty="0" smtClean="0"/>
              <a:t>deaths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Acute hemorrhagic fever.</a:t>
            </a:r>
          </a:p>
          <a:p>
            <a:r>
              <a:rPr lang="en-US" dirty="0" smtClean="0"/>
              <a:t>Acute fever with altered </a:t>
            </a:r>
            <a:r>
              <a:rPr lang="en-US" dirty="0" err="1" smtClean="0"/>
              <a:t>sensorium</a:t>
            </a:r>
            <a:r>
              <a:rPr lang="en-US" dirty="0" smtClean="0"/>
              <a:t>, renal involvement.</a:t>
            </a:r>
          </a:p>
          <a:p>
            <a:r>
              <a:rPr lang="en-US" dirty="0" smtClean="0"/>
              <a:t>Acute flaccid paralysis in a child.</a:t>
            </a:r>
          </a:p>
          <a:p>
            <a:r>
              <a:rPr lang="en-US" dirty="0" smtClean="0"/>
              <a:t>Even a single case of measles or any other epidemic prone disease from a tribal or other poorly accessible area.</a:t>
            </a:r>
          </a:p>
          <a:p>
            <a:r>
              <a:rPr lang="en-US" dirty="0" smtClean="0"/>
              <a:t>Natural disasters.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         Steps of Investigation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i="1" u="sng" dirty="0" smtClean="0"/>
              <a:t>Verification of diagnosis by-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lphaLcParenR"/>
            </a:pPr>
            <a:r>
              <a:rPr lang="en-US" dirty="0" smtClean="0"/>
              <a:t>Clinical examination</a:t>
            </a:r>
          </a:p>
          <a:p>
            <a:pPr marL="514350" indent="-514350">
              <a:buAutoNum type="alphaLcParenR"/>
            </a:pPr>
            <a:endParaRPr lang="en-US" dirty="0" smtClean="0"/>
          </a:p>
          <a:p>
            <a:pPr marL="514350" indent="-514350">
              <a:buAutoNum type="alphaLcParenR"/>
            </a:pPr>
            <a:r>
              <a:rPr lang="en-US" dirty="0" smtClean="0"/>
              <a:t>Lab. Diagnosis.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389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b="1" i="1" u="sng" dirty="0" smtClean="0"/>
              <a:t>2. Confirmation of the existence of an epidemic by –</a:t>
            </a:r>
          </a:p>
          <a:p>
            <a:endParaRPr lang="en-US" b="1" i="1" u="sng" dirty="0" smtClean="0"/>
          </a:p>
          <a:p>
            <a:endParaRPr lang="en-US" dirty="0" smtClean="0"/>
          </a:p>
          <a:p>
            <a:pPr marL="514350" indent="-514350">
              <a:buAutoNum type="alphaLcParenR"/>
            </a:pPr>
            <a:r>
              <a:rPr lang="en-US" dirty="0" smtClean="0"/>
              <a:t>Cases finding through active surveillance &amp; community surveys.</a:t>
            </a:r>
          </a:p>
          <a:p>
            <a:pPr marL="514350" indent="-514350">
              <a:buAutoNum type="alphaLcParenR"/>
            </a:pPr>
            <a:endParaRPr lang="en-US" dirty="0" smtClean="0"/>
          </a:p>
          <a:p>
            <a:pPr marL="514350" indent="-514350">
              <a:buAutoNum type="alphaLcParenR"/>
            </a:pPr>
            <a:r>
              <a:rPr lang="en-US" dirty="0" smtClean="0"/>
              <a:t>Visits or telephonic calls to the medical facilities or priv. </a:t>
            </a:r>
            <a:r>
              <a:rPr lang="en-US" dirty="0" err="1" smtClean="0"/>
              <a:t>pract</a:t>
            </a:r>
            <a:r>
              <a:rPr lang="en-US" dirty="0" smtClean="0"/>
              <a:t>. , NGOs</a:t>
            </a:r>
          </a:p>
          <a:p>
            <a:pPr marL="514350" indent="-514350">
              <a:buAutoNum type="alphaLcParenR"/>
            </a:pPr>
            <a:endParaRPr lang="en-US" dirty="0" smtClean="0"/>
          </a:p>
          <a:p>
            <a:pPr marL="514350" indent="-514350">
              <a:buAutoNum type="alphaLcParenR"/>
            </a:pPr>
            <a:r>
              <a:rPr lang="en-US" dirty="0" smtClean="0"/>
              <a:t>Active surveillance should be maintained even after the outbreak is over</a:t>
            </a:r>
          </a:p>
          <a:p>
            <a:pPr marL="514350" indent="-514350">
              <a:buAutoNum type="alphaLcParenR"/>
            </a:pPr>
            <a:endParaRPr lang="en-US" dirty="0" smtClean="0"/>
          </a:p>
          <a:p>
            <a:pPr marL="514350" indent="-514350">
              <a:buAutoNum type="alphaLcParenR"/>
            </a:pPr>
            <a:r>
              <a:rPr lang="en-US" dirty="0" smtClean="0"/>
              <a:t>House to visits.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3) </a:t>
            </a:r>
            <a:r>
              <a:rPr lang="en-US" sz="2400" b="1" i="1" u="sng" dirty="0" smtClean="0">
                <a:solidFill>
                  <a:schemeClr val="tx1"/>
                </a:solidFill>
              </a:rPr>
              <a:t>Line listing ,defining &amp; counting of cases</a:t>
            </a:r>
            <a:endParaRPr lang="en-US" sz="2400" b="1" i="1" u="sng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133600"/>
          <a:ext cx="8229600" cy="25450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14478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Sr</a:t>
                      </a:r>
                      <a:r>
                        <a:rPr lang="en-US" dirty="0" smtClean="0"/>
                        <a:t> 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 of the patient.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Father/husband’s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Symptoms of illness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 of onset of</a:t>
                      </a:r>
                      <a:r>
                        <a:rPr lang="en-US" baseline="0" dirty="0" smtClean="0"/>
                        <a:t> symptoms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Outcome(still ill/</a:t>
                      </a:r>
                      <a:r>
                        <a:rPr lang="en-US" dirty="0" err="1" smtClean="0"/>
                        <a:t>recoverd</a:t>
                      </a:r>
                      <a:r>
                        <a:rPr lang="en-US" dirty="0" smtClean="0"/>
                        <a:t>/died)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remarks</a:t>
                      </a:r>
                      <a:endParaRPr lang="en-US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analysis with respect to time place &amp; person.</a:t>
            </a:r>
          </a:p>
          <a:p>
            <a:r>
              <a:rPr lang="en-US" dirty="0" smtClean="0"/>
              <a:t>Formulation of hypothesis</a:t>
            </a:r>
          </a:p>
          <a:p>
            <a:r>
              <a:rPr lang="en-US" dirty="0" smtClean="0"/>
              <a:t>Evaluation of ecological factors</a:t>
            </a:r>
          </a:p>
          <a:p>
            <a:r>
              <a:rPr lang="en-US" dirty="0" smtClean="0"/>
              <a:t>Further evaluation of population at risk.</a:t>
            </a:r>
            <a:endParaRPr lang="en-US" dirty="0" smtClean="0"/>
          </a:p>
          <a:p>
            <a:r>
              <a:rPr lang="en-US" dirty="0" smtClean="0"/>
              <a:t>Writing a report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305800" cy="1143000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Surveillance</a:t>
            </a:r>
            <a:endParaRPr lang="en-US" sz="6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Definition of epidemiology</a:t>
            </a:r>
            <a:endParaRPr lang="en-U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is defined as “ </a:t>
            </a:r>
            <a:r>
              <a:rPr lang="en-US" i="1" u="sng" dirty="0" smtClean="0"/>
              <a:t>study of distribution &amp; determinants of health related states or events in a specified population, &amp; application of this study to control of health problems”.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Surveillance is data collection for action. Surveillance data are required for planning disease  activities &amp; for evaluating impact .</a:t>
            </a:r>
          </a:p>
          <a:p>
            <a:endParaRPr lang="en-US" dirty="0" smtClean="0"/>
          </a:p>
          <a:p>
            <a:r>
              <a:rPr lang="en-US" dirty="0" smtClean="0"/>
              <a:t>Disease surveillance data are also required to identify high risk areas or high risk case specific &amp; other groups who require special attention.</a:t>
            </a:r>
          </a:p>
          <a:p>
            <a:endParaRPr lang="en-US" dirty="0" smtClean="0"/>
          </a:p>
          <a:p>
            <a:r>
              <a:rPr lang="en-US" dirty="0" smtClean="0"/>
              <a:t>Early warning signals will be missed in the absence of an effective surveillance system.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89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lvl="1">
              <a:buNone/>
            </a:pPr>
            <a:r>
              <a:rPr lang="en-US" sz="3000" b="1" i="1" dirty="0" smtClean="0">
                <a:solidFill>
                  <a:schemeClr val="accent2">
                    <a:lumMod val="50000"/>
                  </a:schemeClr>
                </a:solidFill>
              </a:rPr>
              <a:t>To plan any disease control </a:t>
            </a:r>
            <a:r>
              <a:rPr lang="en-US" sz="3000" b="1" i="1" dirty="0" err="1" smtClean="0">
                <a:solidFill>
                  <a:schemeClr val="accent2">
                    <a:lumMod val="50000"/>
                  </a:schemeClr>
                </a:solidFill>
              </a:rPr>
              <a:t>prog</a:t>
            </a:r>
            <a:r>
              <a:rPr lang="en-US" sz="3000" b="1" i="1" dirty="0" smtClean="0">
                <a:solidFill>
                  <a:schemeClr val="accent2">
                    <a:lumMod val="50000"/>
                  </a:schemeClr>
                </a:solidFill>
              </a:rPr>
              <a:t>. It is imp. To know the following-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Who</a:t>
            </a:r>
            <a:r>
              <a:rPr lang="en-US" dirty="0" smtClean="0"/>
              <a:t> get the diseases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How </a:t>
            </a:r>
            <a:r>
              <a:rPr lang="en-US" dirty="0" smtClean="0"/>
              <a:t>many get them.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Where</a:t>
            </a:r>
            <a:r>
              <a:rPr lang="en-US" dirty="0" smtClean="0"/>
              <a:t> they get them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When</a:t>
            </a:r>
            <a:r>
              <a:rPr lang="en-US" dirty="0" smtClean="0"/>
              <a:t> they get them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Why</a:t>
            </a:r>
            <a:r>
              <a:rPr lang="en-US" dirty="0" smtClean="0"/>
              <a:t> they get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987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2800" b="1" i="1" dirty="0" smtClean="0">
                <a:solidFill>
                  <a:schemeClr val="accent2">
                    <a:lumMod val="50000"/>
                  </a:schemeClr>
                </a:solidFill>
              </a:rPr>
              <a:t> Steps in surveillance procedure-</a:t>
            </a:r>
          </a:p>
          <a:p>
            <a:pPr>
              <a:buNone/>
            </a:pPr>
            <a:r>
              <a:rPr lang="en-US" sz="2800" b="1" i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Collection of data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Compilation of data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Analysis &amp; interpretation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Follow up action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Feedback</a:t>
            </a:r>
          </a:p>
          <a:p>
            <a:pPr marL="514350" indent="-514350">
              <a:buNone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endParaRPr lang="en-US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Prerequisites for effective surveillance-</a:t>
            </a:r>
          </a:p>
          <a:p>
            <a:endParaRPr lang="en-US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of standard case definition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Ensuring regularity of reports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Action on the reports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chemeClr val="accent2">
                    <a:lumMod val="50000"/>
                  </a:schemeClr>
                </a:solidFill>
              </a:rPr>
              <a:t>Methods of data collection</a:t>
            </a:r>
            <a:endParaRPr lang="en-US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dirty="0" smtClean="0"/>
              <a:t>Sentinel surveillance</a:t>
            </a:r>
          </a:p>
          <a:p>
            <a:endParaRPr lang="en-US" dirty="0" smtClean="0"/>
          </a:p>
          <a:p>
            <a:r>
              <a:rPr lang="en-US" dirty="0" smtClean="0"/>
              <a:t>Active surveillance</a:t>
            </a:r>
          </a:p>
          <a:p>
            <a:endParaRPr lang="en-US" dirty="0" smtClean="0"/>
          </a:p>
          <a:p>
            <a:r>
              <a:rPr lang="en-US" dirty="0" smtClean="0"/>
              <a:t>Vector surveillance</a:t>
            </a:r>
          </a:p>
          <a:p>
            <a:endParaRPr lang="en-US" dirty="0" smtClean="0"/>
          </a:p>
          <a:p>
            <a:r>
              <a:rPr lang="en-US" dirty="0" smtClean="0"/>
              <a:t>Laboratory surveillance</a:t>
            </a:r>
          </a:p>
          <a:p>
            <a:endParaRPr lang="en-US" dirty="0" smtClean="0"/>
          </a:p>
          <a:p>
            <a:r>
              <a:rPr lang="en-US" dirty="0" smtClean="0"/>
              <a:t>Sample surveys</a:t>
            </a:r>
          </a:p>
          <a:p>
            <a:endParaRPr lang="en-US" dirty="0" smtClean="0"/>
          </a:p>
          <a:p>
            <a:r>
              <a:rPr lang="en-US" dirty="0" smtClean="0"/>
              <a:t>Outbreak investigations</a:t>
            </a:r>
          </a:p>
          <a:p>
            <a:endParaRPr lang="en-US" dirty="0" smtClean="0"/>
          </a:p>
          <a:p>
            <a:r>
              <a:rPr lang="en-US" dirty="0" smtClean="0"/>
              <a:t>Special studies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chemeClr val="accent2">
                    <a:lumMod val="50000"/>
                  </a:schemeClr>
                </a:solidFill>
              </a:rPr>
              <a:t>Sentinel surveillance</a:t>
            </a:r>
            <a:endParaRPr lang="en-US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389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dirty="0" smtClean="0"/>
              <a:t>A hospital, health center, lab. Rehabilitation center which caters to a relatively large number of cases of the disease, can be considered as sentinel center. It can provide information on one or more disease.</a:t>
            </a:r>
          </a:p>
          <a:p>
            <a:endParaRPr lang="en-US" dirty="0" smtClean="0"/>
          </a:p>
          <a:p>
            <a:r>
              <a:rPr lang="en-US" dirty="0" smtClean="0"/>
              <a:t>Sentinel center helps in providing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Line lists of cases of selected diseases.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Early warning signals which trigger action for outbreak investigation.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200"/>
          </a:xfrm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chemeClr val="accent2">
                    <a:lumMod val="50000"/>
                  </a:schemeClr>
                </a:solidFill>
              </a:rPr>
              <a:t>Active surveillance </a:t>
            </a:r>
            <a:endParaRPr lang="en-US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dirty="0" smtClean="0"/>
              <a:t>Done under following circumstances-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During outbreaks to determine its extent &amp;keep mortality rates by initiating early T/t.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As the number of cases of disease decline to negligible level it becomes important to receive info. On every single case so that future transmission is interrupted. </a:t>
            </a:r>
            <a:r>
              <a:rPr lang="en-US" dirty="0" err="1" smtClean="0"/>
              <a:t>Eg</a:t>
            </a:r>
            <a:r>
              <a:rPr lang="en-US" dirty="0" smtClean="0"/>
              <a:t>-AFP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chemeClr val="accent2">
                    <a:lumMod val="50000"/>
                  </a:schemeClr>
                </a:solidFill>
              </a:rPr>
              <a:t>Vector surveillance</a:t>
            </a:r>
            <a:endParaRPr lang="en-US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Important to monitor the existing factors.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Increase in density of vector on their breeding site should be taken as early warning signals for vector borne outbreak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Eg</a:t>
            </a:r>
            <a:r>
              <a:rPr lang="en-US" dirty="0" smtClean="0"/>
              <a:t>- the clues mosquitoes breed in dirty water whereas anopheles prefers clean water for breeding.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chemeClr val="accent2">
                    <a:lumMod val="50000"/>
                  </a:schemeClr>
                </a:solidFill>
              </a:rPr>
              <a:t>Laboratory surveillance</a:t>
            </a:r>
            <a:endParaRPr lang="en-US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    Testing water samples for </a:t>
            </a:r>
            <a:r>
              <a:rPr lang="en-US" dirty="0" err="1" smtClean="0"/>
              <a:t>coliform</a:t>
            </a:r>
            <a:r>
              <a:rPr lang="en-US" dirty="0" smtClean="0"/>
              <a:t> organisms is a   measure to determine the risk of water borne outbreaks.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Checking the chlorination level of water is also important especially during monsoon &amp; post monsoon period.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IDSP</a:t>
            </a:r>
            <a:r>
              <a:rPr lang="en-US" dirty="0" smtClean="0"/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IDSP is a decentralized, state based surveillance </a:t>
            </a:r>
            <a:r>
              <a:rPr lang="en-US" dirty="0" err="1" smtClean="0"/>
              <a:t>programme</a:t>
            </a:r>
            <a:r>
              <a:rPr lang="en-US" dirty="0" smtClean="0"/>
              <a:t> in the country.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Launched in 2004 by Ministry of Health and Family Welfare with World Bank assistance.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Intended to detect early warning signals of impending outbreaks.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Helps to initiate an effective response in a timely manner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Also expected to provide essential data to monitor progress of on-going disease control </a:t>
            </a:r>
            <a:r>
              <a:rPr lang="en-US" dirty="0" err="1" smtClean="0"/>
              <a:t>programmes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All the outbreaks cannot be predicted or prevented . But precautionary measures can be taken within the existing health infrastructure and service to reduce the outbreaks 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207802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Aims of Epidemiology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Describe distribution &amp; magnitude of health &amp; disease</a:t>
            </a:r>
          </a:p>
          <a:p>
            <a:r>
              <a:rPr lang="en-US" dirty="0" smtClean="0"/>
              <a:t>To identify etiological factors in pathogenesis of disease</a:t>
            </a:r>
          </a:p>
          <a:p>
            <a:r>
              <a:rPr lang="en-US" dirty="0" smtClean="0"/>
              <a:t>To provide data for planning implementation &amp; evaluation of services for the prevention control &amp; treatment of diseases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Diseases and core condition under IDSP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IN" dirty="0"/>
              <a:t>Regular Surveillance∗:</a:t>
            </a:r>
          </a:p>
          <a:p>
            <a:pPr>
              <a:buFont typeface="Wingdings" pitchFamily="2" charset="2"/>
              <a:buChar char="Ø"/>
            </a:pPr>
            <a:r>
              <a:rPr lang="en-IN" dirty="0"/>
              <a:t>Vector Borne Disease                    : 1. </a:t>
            </a:r>
            <a:r>
              <a:rPr lang="en-IN" dirty="0" smtClean="0"/>
              <a:t>Malaria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Water </a:t>
            </a:r>
            <a:r>
              <a:rPr lang="en-IN" dirty="0"/>
              <a:t>Borne Disease                     : 2. Acute Diarrhoeal Disease (Cholera</a:t>
            </a:r>
            <a:r>
              <a:rPr lang="en-IN" dirty="0" smtClean="0"/>
              <a:t>)</a:t>
            </a:r>
          </a:p>
          <a:p>
            <a:pPr marL="0" indent="0">
              <a:buNone/>
            </a:pPr>
            <a:r>
              <a:rPr lang="en-IN" dirty="0" smtClean="0"/>
              <a:t>                                                                 </a:t>
            </a:r>
            <a:r>
              <a:rPr lang="en-IN" dirty="0"/>
              <a:t>: 3. Typhoid</a:t>
            </a:r>
          </a:p>
          <a:p>
            <a:pPr marL="0" indent="0">
              <a:buNone/>
            </a:pPr>
            <a:r>
              <a:rPr lang="en-IN" dirty="0"/>
              <a:t>                </a:t>
            </a:r>
            <a:r>
              <a:rPr lang="en-IN" dirty="0" smtClean="0"/>
              <a:t>                                                 : </a:t>
            </a:r>
            <a:r>
              <a:rPr lang="en-IN" dirty="0"/>
              <a:t>4. Jaundice</a:t>
            </a:r>
          </a:p>
          <a:p>
            <a:pPr>
              <a:buFont typeface="Wingdings" pitchFamily="2" charset="2"/>
              <a:buChar char="Ø"/>
            </a:pPr>
            <a:r>
              <a:rPr lang="en-IN" dirty="0"/>
              <a:t>Respiratory Diseases                      : 5. Tuberculosis</a:t>
            </a:r>
          </a:p>
          <a:p>
            <a:pPr marL="0" indent="0">
              <a:buNone/>
            </a:pPr>
            <a:r>
              <a:rPr lang="en-IN" dirty="0"/>
              <a:t>                                                          </a:t>
            </a:r>
            <a:r>
              <a:rPr lang="en-IN" dirty="0" smtClean="0"/>
              <a:t>       </a:t>
            </a:r>
            <a:r>
              <a:rPr lang="en-IN" dirty="0"/>
              <a:t>: 6. Acute Respiratory </a:t>
            </a:r>
            <a:r>
              <a:rPr lang="en-IN" dirty="0" smtClean="0"/>
              <a:t>Infection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Vaccine </a:t>
            </a:r>
            <a:r>
              <a:rPr lang="en-IN" dirty="0"/>
              <a:t>Preventable Diseases      : 7. </a:t>
            </a:r>
            <a:r>
              <a:rPr lang="en-IN" dirty="0" smtClean="0"/>
              <a:t>Measles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Diseases </a:t>
            </a:r>
            <a:r>
              <a:rPr lang="en-IN" dirty="0"/>
              <a:t>under eradication           : 8. </a:t>
            </a:r>
            <a:r>
              <a:rPr lang="en-IN" dirty="0" smtClean="0"/>
              <a:t>Polio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Other </a:t>
            </a:r>
            <a:r>
              <a:rPr lang="en-IN" dirty="0"/>
              <a:t>Conditions                            </a:t>
            </a:r>
            <a:r>
              <a:rPr lang="en-IN" dirty="0" smtClean="0"/>
              <a:t> : </a:t>
            </a:r>
            <a:r>
              <a:rPr lang="en-IN" dirty="0"/>
              <a:t>9. Road Traffic Accidents</a:t>
            </a:r>
          </a:p>
          <a:p>
            <a:pPr marL="0" indent="0">
              <a:buNone/>
            </a:pPr>
            <a:r>
              <a:rPr lang="en-IN" dirty="0"/>
              <a:t>                                                         </a:t>
            </a:r>
            <a:r>
              <a:rPr lang="en-IN" dirty="0" smtClean="0"/>
              <a:t>         </a:t>
            </a:r>
            <a:r>
              <a:rPr lang="en-IN" dirty="0"/>
              <a:t>(Linkup with police </a:t>
            </a:r>
            <a:r>
              <a:rPr lang="en-IN" dirty="0" smtClean="0"/>
              <a:t>computers)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Other </a:t>
            </a:r>
            <a:r>
              <a:rPr lang="en-IN" dirty="0"/>
              <a:t>International commitments   : 10. Plague, Yellow </a:t>
            </a:r>
            <a:r>
              <a:rPr lang="en-IN" dirty="0" smtClean="0"/>
              <a:t>fever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Unusual </a:t>
            </a:r>
            <a:r>
              <a:rPr lang="en-IN" dirty="0"/>
              <a:t>clinical syndromes          : 11. </a:t>
            </a:r>
            <a:r>
              <a:rPr lang="en-IN" dirty="0" err="1"/>
              <a:t>Menigoencephalitis</a:t>
            </a:r>
            <a:r>
              <a:rPr lang="en-IN" dirty="0"/>
              <a:t>/ </a:t>
            </a:r>
            <a:r>
              <a:rPr lang="en-IN" dirty="0" smtClean="0"/>
              <a:t>Respiratory</a:t>
            </a:r>
          </a:p>
          <a:p>
            <a:pPr marL="0" indent="0">
              <a:buNone/>
            </a:pPr>
            <a:r>
              <a:rPr lang="en-IN" dirty="0" smtClean="0"/>
              <a:t> (Causing </a:t>
            </a:r>
            <a:r>
              <a:rPr lang="en-IN" dirty="0"/>
              <a:t>death/hospitalization)            Distress, Haemorrhagic fevers, other undiagnosed conditions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138987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Types of Surveillance in IDSP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N" dirty="0" smtClean="0"/>
              <a:t>1. </a:t>
            </a:r>
            <a:r>
              <a:rPr lang="en-IN" dirty="0" err="1" smtClean="0"/>
              <a:t>Syndromic</a:t>
            </a:r>
            <a:r>
              <a:rPr lang="en-IN" dirty="0" smtClean="0"/>
              <a:t> </a:t>
            </a:r>
            <a:r>
              <a:rPr lang="en-IN" dirty="0"/>
              <a:t>– Diagnosis made on the basis of </a:t>
            </a:r>
            <a:r>
              <a:rPr lang="en-IN" dirty="0" smtClean="0"/>
              <a:t>  symptoms/clinical </a:t>
            </a:r>
            <a:r>
              <a:rPr lang="en-IN" dirty="0"/>
              <a:t>pattern by paramedical personnel and members of the community.</a:t>
            </a:r>
          </a:p>
          <a:p>
            <a:pPr marL="0" indent="0">
              <a:buNone/>
            </a:pPr>
            <a:r>
              <a:rPr lang="en-IN" dirty="0" smtClean="0"/>
              <a:t>2. Presumptive (Clinical) </a:t>
            </a:r>
            <a:r>
              <a:rPr lang="en-IN" dirty="0"/>
              <a:t>– Diagnosis made on typical history and clinical examination by Medical Officers.</a:t>
            </a:r>
          </a:p>
          <a:p>
            <a:pPr marL="0" indent="0">
              <a:buNone/>
            </a:pPr>
            <a:r>
              <a:rPr lang="en-IN" dirty="0" smtClean="0"/>
              <a:t>3. Confirmed(Laboratory) </a:t>
            </a:r>
            <a:r>
              <a:rPr lang="en-IN" dirty="0"/>
              <a:t>– Clinical diagnosis confirmed by an appropriate laboratory test.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62240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lcs4all.org/wp-content/uploads/2011/10/Thank-You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8392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Epidemiology Vs Clinical medicine.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difference between epidemiology &amp; clinical med is UNIT OF STUDY is ‘Defined population’ &amp; case or ‘patient’</a:t>
            </a:r>
          </a:p>
          <a:p>
            <a:r>
              <a:rPr lang="en-US" dirty="0" smtClean="0"/>
              <a:t>Epidemiology is thus concerned with both sick and healthy.</a:t>
            </a:r>
          </a:p>
          <a:p>
            <a:r>
              <a:rPr lang="en-US" dirty="0" smtClean="0"/>
              <a:t>Clinician statistician &amp; epidemiologist</a:t>
            </a:r>
          </a:p>
          <a:p>
            <a:r>
              <a:rPr lang="en-US" dirty="0" smtClean="0"/>
              <a:t>In clinical med the physician seeks a diagnosis from which he derives the prognosis &amp; prescribes specific treatment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epidemiology the epidemiologist has data from which he derives the </a:t>
            </a:r>
            <a:r>
              <a:rPr lang="en-US" dirty="0" err="1" smtClean="0"/>
              <a:t>aetiology</a:t>
            </a:r>
            <a:r>
              <a:rPr lang="en-US" dirty="0" smtClean="0"/>
              <a:t> &amp; determines the disease trend and gives various control measures.</a:t>
            </a:r>
          </a:p>
          <a:p>
            <a:r>
              <a:rPr lang="en-US" dirty="0" smtClean="0"/>
              <a:t>In clinical med the patient comes to the doctor in epidemiology the investigator goes to the </a:t>
            </a:r>
            <a:r>
              <a:rPr lang="en-US" dirty="0" err="1" smtClean="0"/>
              <a:t>communityto</a:t>
            </a:r>
            <a:r>
              <a:rPr lang="en-US" dirty="0" smtClean="0"/>
              <a:t> find risk factors or etiology.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Epidemiological </a:t>
            </a:r>
            <a:r>
              <a:rPr lang="en-US" dirty="0" err="1" smtClean="0"/>
              <a:t>Aproach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2514600"/>
            <a:ext cx="4876800" cy="2667000"/>
          </a:xfrm>
        </p:spPr>
        <p:txBody>
          <a:bodyPr/>
          <a:lstStyle/>
          <a:p>
            <a:r>
              <a:rPr lang="en-US" dirty="0" smtClean="0"/>
              <a:t>Asking Questions </a:t>
            </a:r>
          </a:p>
          <a:p>
            <a:r>
              <a:rPr lang="en-US" dirty="0" smtClean="0"/>
              <a:t>Making Comparisons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Basic Measurements in Epidemiology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Measurements of Mortality</a:t>
            </a:r>
          </a:p>
          <a:p>
            <a:r>
              <a:rPr lang="en-US" dirty="0" smtClean="0"/>
              <a:t>Morbidity</a:t>
            </a:r>
          </a:p>
          <a:p>
            <a:r>
              <a:rPr lang="en-US" dirty="0" smtClean="0"/>
              <a:t>Disability</a:t>
            </a:r>
          </a:p>
          <a:p>
            <a:r>
              <a:rPr lang="en-US" dirty="0" err="1" smtClean="0"/>
              <a:t>Natality</a:t>
            </a:r>
            <a:endParaRPr lang="en-US" dirty="0" smtClean="0"/>
          </a:p>
          <a:p>
            <a:r>
              <a:rPr lang="en-US" dirty="0" smtClean="0"/>
              <a:t>Measurements of demographic variables</a:t>
            </a:r>
          </a:p>
          <a:p>
            <a:r>
              <a:rPr lang="en-US" dirty="0" smtClean="0"/>
              <a:t>Measurement of health care facilities, utilization of health services.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Tools of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Rates</a:t>
            </a:r>
          </a:p>
          <a:p>
            <a:r>
              <a:rPr lang="en-US" dirty="0" smtClean="0"/>
              <a:t>Ratios &amp;</a:t>
            </a:r>
          </a:p>
          <a:p>
            <a:r>
              <a:rPr lang="en-US" dirty="0" smtClean="0"/>
              <a:t>Proportions</a:t>
            </a:r>
          </a:p>
          <a:p>
            <a:r>
              <a:rPr lang="en-US" dirty="0" smtClean="0"/>
              <a:t>Rates comprises of numerator denominator time specification and a multiplier Death rate=no of  deaths in 1 yr/mid  yr population* 1000</a:t>
            </a:r>
          </a:p>
          <a:p>
            <a:r>
              <a:rPr lang="en-US" dirty="0" smtClean="0"/>
              <a:t>Ratio- is relation in size between two random quantities. </a:t>
            </a:r>
            <a:r>
              <a:rPr lang="en-US" dirty="0" err="1" smtClean="0"/>
              <a:t>Wbc:rbc</a:t>
            </a:r>
            <a:r>
              <a:rPr lang="en-US" dirty="0" smtClean="0"/>
              <a:t>, sex ratio etc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1665</TotalTime>
  <Words>1723</Words>
  <Application>Microsoft Office PowerPoint</Application>
  <PresentationFormat>On-screen Show (4:3)</PresentationFormat>
  <Paragraphs>255</Paragraphs>
  <Slides>43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Solstice</vt:lpstr>
      <vt:lpstr>Chart</vt:lpstr>
      <vt:lpstr>The early days…John Snow and the Broad Street Pump</vt:lpstr>
      <vt:lpstr>BaSiCs  OF EpidEmioLoGy</vt:lpstr>
      <vt:lpstr>   Definition of epidemiology</vt:lpstr>
      <vt:lpstr>Aims of Epidemiology</vt:lpstr>
      <vt:lpstr>Epidemiology Vs Clinical medicine.</vt:lpstr>
      <vt:lpstr>Slide 6</vt:lpstr>
      <vt:lpstr>Epidemiological Aproach</vt:lpstr>
      <vt:lpstr>Basic Measurements in Epidemiology</vt:lpstr>
      <vt:lpstr>Tools of measurement</vt:lpstr>
      <vt:lpstr>Proportion</vt:lpstr>
      <vt:lpstr>   Types and sources of data</vt:lpstr>
      <vt:lpstr>      Community Diagnosis</vt:lpstr>
      <vt:lpstr>Slide 13</vt:lpstr>
      <vt:lpstr>  Clinical vs Community Diagnosis</vt:lpstr>
      <vt:lpstr>           DISEASE TRENDS</vt:lpstr>
      <vt:lpstr>   Secular or long term trend</vt:lpstr>
      <vt:lpstr>               Cyclical trend</vt:lpstr>
      <vt:lpstr>             Seasonal trend</vt:lpstr>
      <vt:lpstr>  INVESTIGATION OF AN EPIDEMIC</vt:lpstr>
      <vt:lpstr>  Need for epidemic investigation   </vt:lpstr>
      <vt:lpstr>  Diseases requiring investigations</vt:lpstr>
      <vt:lpstr>     Definition of an Outbreak</vt:lpstr>
      <vt:lpstr>Slide 23</vt:lpstr>
      <vt:lpstr>  Warning signals for outbreak</vt:lpstr>
      <vt:lpstr>         Steps of Investigation</vt:lpstr>
      <vt:lpstr>Slide 26</vt:lpstr>
      <vt:lpstr>3) Line listing ,defining &amp; counting of cases</vt:lpstr>
      <vt:lpstr>Slide 28</vt:lpstr>
      <vt:lpstr>              Surveillance</vt:lpstr>
      <vt:lpstr>Slide 30</vt:lpstr>
      <vt:lpstr>Slide 31</vt:lpstr>
      <vt:lpstr>Slide 32</vt:lpstr>
      <vt:lpstr>Slide 33</vt:lpstr>
      <vt:lpstr>Methods of data collection</vt:lpstr>
      <vt:lpstr>Sentinel surveillance</vt:lpstr>
      <vt:lpstr>Active surveillance </vt:lpstr>
      <vt:lpstr>Vector surveillance</vt:lpstr>
      <vt:lpstr>Laboratory surveillance</vt:lpstr>
      <vt:lpstr>IDSP </vt:lpstr>
      <vt:lpstr>Slide 40</vt:lpstr>
      <vt:lpstr>Diseases and core condition under IDSP</vt:lpstr>
      <vt:lpstr>Types of Surveillance in IDSP</vt:lpstr>
      <vt:lpstr>Slide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mega</dc:creator>
  <cp:lastModifiedBy>user</cp:lastModifiedBy>
  <cp:revision>60</cp:revision>
  <dcterms:created xsi:type="dcterms:W3CDTF">2013-06-16T05:40:37Z</dcterms:created>
  <dcterms:modified xsi:type="dcterms:W3CDTF">2013-06-19T22:18:54Z</dcterms:modified>
</cp:coreProperties>
</file>